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8" r:id="rId3"/>
    <p:sldId id="271" r:id="rId4"/>
    <p:sldId id="272" r:id="rId5"/>
    <p:sldId id="267" r:id="rId6"/>
    <p:sldId id="270" r:id="rId7"/>
    <p:sldId id="276" r:id="rId8"/>
    <p:sldId id="277" r:id="rId9"/>
    <p:sldId id="278" r:id="rId10"/>
    <p:sldId id="279" r:id="rId11"/>
    <p:sldId id="258" r:id="rId12"/>
    <p:sldId id="259" r:id="rId13"/>
    <p:sldId id="274" r:id="rId14"/>
    <p:sldId id="260" r:id="rId15"/>
    <p:sldId id="263" r:id="rId16"/>
    <p:sldId id="264" r:id="rId17"/>
    <p:sldId id="280" r:id="rId18"/>
    <p:sldId id="281" r:id="rId19"/>
    <p:sldId id="282" r:id="rId20"/>
    <p:sldId id="283" r:id="rId21"/>
    <p:sldId id="284" r:id="rId22"/>
    <p:sldId id="285" r:id="rId23"/>
    <p:sldId id="286" r:id="rId24"/>
    <p:sldId id="287" r:id="rId25"/>
    <p:sldId id="269"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61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9499" autoAdjust="0"/>
  </p:normalViewPr>
  <p:slideViewPr>
    <p:cSldViewPr snapToGrid="0">
      <p:cViewPr varScale="1">
        <p:scale>
          <a:sx n="74" d="100"/>
          <a:sy n="74" d="100"/>
        </p:scale>
        <p:origin x="164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75A04AE-48DA-497D-80A1-80375F06B56B}" type="datetimeFigureOut">
              <a:rPr lang="en-GB" smtClean="0"/>
              <a:t>07/12/2022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75335B0-2B3E-449F-B9AA-31E029D839F9}" type="slidenum">
              <a:rPr lang="en-GB" smtClean="0"/>
              <a:t>‹#›</a:t>
            </a:fld>
            <a:endParaRPr lang="en-GB"/>
          </a:p>
        </p:txBody>
      </p:sp>
    </p:spTree>
    <p:extLst>
      <p:ext uri="{BB962C8B-B14F-4D97-AF65-F5344CB8AC3E}">
        <p14:creationId xmlns:p14="http://schemas.microsoft.com/office/powerpoint/2010/main" val="3654736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D965594-0C55-411D-970A-CDD628624D0C}" type="datetimeFigureOut">
              <a:rPr lang="en-GB" smtClean="0"/>
              <a:t>07/12/2022</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B4743C-8A2E-4C54-BF48-3728378717D1}" type="slidenum">
              <a:rPr lang="en-GB" smtClean="0"/>
              <a:t>‹#›</a:t>
            </a:fld>
            <a:endParaRPr lang="en-GB"/>
          </a:p>
        </p:txBody>
      </p:sp>
    </p:spTree>
    <p:extLst>
      <p:ext uri="{BB962C8B-B14F-4D97-AF65-F5344CB8AC3E}">
        <p14:creationId xmlns:p14="http://schemas.microsoft.com/office/powerpoint/2010/main" val="63012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presentation can be used to</a:t>
            </a:r>
            <a:r>
              <a:rPr lang="en-GB" baseline="0" dirty="0"/>
              <a:t> present the key messages and recommendations from the report Disordered Activity. </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a:t>
            </a:fld>
            <a:endParaRPr lang="en-GB"/>
          </a:p>
        </p:txBody>
      </p:sp>
    </p:spTree>
    <p:extLst>
      <p:ext uri="{BB962C8B-B14F-4D97-AF65-F5344CB8AC3E}">
        <p14:creationId xmlns:p14="http://schemas.microsoft.com/office/powerpoint/2010/main" val="397190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10</a:t>
            </a:fld>
            <a:endParaRPr lang="en-GB"/>
          </a:p>
        </p:txBody>
      </p:sp>
    </p:spTree>
    <p:extLst>
      <p:ext uri="{BB962C8B-B14F-4D97-AF65-F5344CB8AC3E}">
        <p14:creationId xmlns:p14="http://schemas.microsoft.com/office/powerpoint/2010/main" val="163673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3AB4743C-8A2E-4C54-BF48-3728378717D1}" type="slidenum">
              <a:rPr lang="en-GB" smtClean="0"/>
              <a:t>11</a:t>
            </a:fld>
            <a:endParaRPr lang="en-GB"/>
          </a:p>
        </p:txBody>
      </p:sp>
    </p:spTree>
    <p:extLst>
      <p:ext uri="{BB962C8B-B14F-4D97-AF65-F5344CB8AC3E}">
        <p14:creationId xmlns:p14="http://schemas.microsoft.com/office/powerpoint/2010/main" val="2396694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12</a:t>
            </a:fld>
            <a:endParaRPr lang="en-GB"/>
          </a:p>
        </p:txBody>
      </p:sp>
    </p:spTree>
    <p:extLst>
      <p:ext uri="{BB962C8B-B14F-4D97-AF65-F5344CB8AC3E}">
        <p14:creationId xmlns:p14="http://schemas.microsoft.com/office/powerpoint/2010/main" val="386658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13</a:t>
            </a:fld>
            <a:endParaRPr lang="en-GB"/>
          </a:p>
        </p:txBody>
      </p:sp>
    </p:spTree>
    <p:extLst>
      <p:ext uri="{BB962C8B-B14F-4D97-AF65-F5344CB8AC3E}">
        <p14:creationId xmlns:p14="http://schemas.microsoft.com/office/powerpoint/2010/main" val="2533217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3AB4743C-8A2E-4C54-BF48-3728378717D1}" type="slidenum">
              <a:rPr lang="en-GB" smtClean="0"/>
              <a:t>14</a:t>
            </a:fld>
            <a:endParaRPr lang="en-GB"/>
          </a:p>
        </p:txBody>
      </p:sp>
    </p:spTree>
    <p:extLst>
      <p:ext uri="{BB962C8B-B14F-4D97-AF65-F5344CB8AC3E}">
        <p14:creationId xmlns:p14="http://schemas.microsoft.com/office/powerpoint/2010/main" val="2485224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p:txBody>
      </p:sp>
      <p:sp>
        <p:nvSpPr>
          <p:cNvPr id="4" name="Slide Number Placeholder 3"/>
          <p:cNvSpPr>
            <a:spLocks noGrp="1"/>
          </p:cNvSpPr>
          <p:nvPr>
            <p:ph type="sldNum" sz="quarter" idx="10"/>
          </p:nvPr>
        </p:nvSpPr>
        <p:spPr/>
        <p:txBody>
          <a:bodyPr/>
          <a:lstStyle/>
          <a:p>
            <a:fld id="{3AB4743C-8A2E-4C54-BF48-3728378717D1}" type="slidenum">
              <a:rPr lang="en-GB" smtClean="0"/>
              <a:t>15</a:t>
            </a:fld>
            <a:endParaRPr lang="en-GB"/>
          </a:p>
        </p:txBody>
      </p:sp>
    </p:spTree>
    <p:extLst>
      <p:ext uri="{BB962C8B-B14F-4D97-AF65-F5344CB8AC3E}">
        <p14:creationId xmlns:p14="http://schemas.microsoft.com/office/powerpoint/2010/main" val="1613139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16</a:t>
            </a:fld>
            <a:endParaRPr lang="en-GB"/>
          </a:p>
        </p:txBody>
      </p:sp>
    </p:spTree>
    <p:extLst>
      <p:ext uri="{BB962C8B-B14F-4D97-AF65-F5344CB8AC3E}">
        <p14:creationId xmlns:p14="http://schemas.microsoft.com/office/powerpoint/2010/main" val="2247607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17</a:t>
            </a:fld>
            <a:endParaRPr lang="en-GB"/>
          </a:p>
        </p:txBody>
      </p:sp>
    </p:spTree>
    <p:extLst>
      <p:ext uri="{BB962C8B-B14F-4D97-AF65-F5344CB8AC3E}">
        <p14:creationId xmlns:p14="http://schemas.microsoft.com/office/powerpoint/2010/main" val="3637838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18</a:t>
            </a:fld>
            <a:endParaRPr lang="en-GB"/>
          </a:p>
        </p:txBody>
      </p:sp>
    </p:spTree>
    <p:extLst>
      <p:ext uri="{BB962C8B-B14F-4D97-AF65-F5344CB8AC3E}">
        <p14:creationId xmlns:p14="http://schemas.microsoft.com/office/powerpoint/2010/main" val="1785208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19</a:t>
            </a:fld>
            <a:endParaRPr lang="en-GB"/>
          </a:p>
        </p:txBody>
      </p:sp>
    </p:spTree>
    <p:extLst>
      <p:ext uri="{BB962C8B-B14F-4D97-AF65-F5344CB8AC3E}">
        <p14:creationId xmlns:p14="http://schemas.microsoft.com/office/powerpoint/2010/main" val="1204389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p:txBody>
      </p:sp>
      <p:sp>
        <p:nvSpPr>
          <p:cNvPr id="4" name="Slide Number Placeholder 3"/>
          <p:cNvSpPr>
            <a:spLocks noGrp="1"/>
          </p:cNvSpPr>
          <p:nvPr>
            <p:ph type="sldNum" sz="quarter" idx="10"/>
          </p:nvPr>
        </p:nvSpPr>
        <p:spPr/>
        <p:txBody>
          <a:bodyPr/>
          <a:lstStyle/>
          <a:p>
            <a:fld id="{3AB4743C-8A2E-4C54-BF48-3728378717D1}" type="slidenum">
              <a:rPr lang="en-GB" smtClean="0"/>
              <a:t>2</a:t>
            </a:fld>
            <a:endParaRPr lang="en-GB"/>
          </a:p>
        </p:txBody>
      </p:sp>
    </p:spTree>
    <p:extLst>
      <p:ext uri="{BB962C8B-B14F-4D97-AF65-F5344CB8AC3E}">
        <p14:creationId xmlns:p14="http://schemas.microsoft.com/office/powerpoint/2010/main" val="26090204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20</a:t>
            </a:fld>
            <a:endParaRPr lang="en-GB"/>
          </a:p>
        </p:txBody>
      </p:sp>
    </p:spTree>
    <p:extLst>
      <p:ext uri="{BB962C8B-B14F-4D97-AF65-F5344CB8AC3E}">
        <p14:creationId xmlns:p14="http://schemas.microsoft.com/office/powerpoint/2010/main" val="2791790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21</a:t>
            </a:fld>
            <a:endParaRPr lang="en-GB"/>
          </a:p>
        </p:txBody>
      </p:sp>
    </p:spTree>
    <p:extLst>
      <p:ext uri="{BB962C8B-B14F-4D97-AF65-F5344CB8AC3E}">
        <p14:creationId xmlns:p14="http://schemas.microsoft.com/office/powerpoint/2010/main" val="499011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22</a:t>
            </a:fld>
            <a:endParaRPr lang="en-GB"/>
          </a:p>
        </p:txBody>
      </p:sp>
    </p:spTree>
    <p:extLst>
      <p:ext uri="{BB962C8B-B14F-4D97-AF65-F5344CB8AC3E}">
        <p14:creationId xmlns:p14="http://schemas.microsoft.com/office/powerpoint/2010/main" val="2860768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23</a:t>
            </a:fld>
            <a:endParaRPr lang="en-GB"/>
          </a:p>
        </p:txBody>
      </p:sp>
    </p:spTree>
    <p:extLst>
      <p:ext uri="{BB962C8B-B14F-4D97-AF65-F5344CB8AC3E}">
        <p14:creationId xmlns:p14="http://schemas.microsoft.com/office/powerpoint/2010/main" val="40663236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24</a:t>
            </a:fld>
            <a:endParaRPr lang="en-GB"/>
          </a:p>
        </p:txBody>
      </p:sp>
    </p:spTree>
    <p:extLst>
      <p:ext uri="{BB962C8B-B14F-4D97-AF65-F5344CB8AC3E}">
        <p14:creationId xmlns:p14="http://schemas.microsoft.com/office/powerpoint/2010/main" val="33659128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www.ncepod.org.uk/2019pe.html</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25</a:t>
            </a:fld>
            <a:endParaRPr lang="en-GB"/>
          </a:p>
        </p:txBody>
      </p:sp>
    </p:spTree>
    <p:extLst>
      <p:ext uri="{BB962C8B-B14F-4D97-AF65-F5344CB8AC3E}">
        <p14:creationId xmlns:p14="http://schemas.microsoft.com/office/powerpoint/2010/main" val="2061614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3</a:t>
            </a:fld>
            <a:endParaRPr lang="en-GB"/>
          </a:p>
        </p:txBody>
      </p:sp>
    </p:spTree>
    <p:extLst>
      <p:ext uri="{BB962C8B-B14F-4D97-AF65-F5344CB8AC3E}">
        <p14:creationId xmlns:p14="http://schemas.microsoft.com/office/powerpoint/2010/main" val="404146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p:txBody>
      </p:sp>
      <p:sp>
        <p:nvSpPr>
          <p:cNvPr id="4" name="Slide Number Placeholder 3"/>
          <p:cNvSpPr>
            <a:spLocks noGrp="1"/>
          </p:cNvSpPr>
          <p:nvPr>
            <p:ph type="sldNum" sz="quarter" idx="10"/>
          </p:nvPr>
        </p:nvSpPr>
        <p:spPr/>
        <p:txBody>
          <a:bodyPr/>
          <a:lstStyle/>
          <a:p>
            <a:fld id="{3AB4743C-8A2E-4C54-BF48-3728378717D1}" type="slidenum">
              <a:rPr lang="en-GB" smtClean="0"/>
              <a:t>4</a:t>
            </a:fld>
            <a:endParaRPr lang="en-GB"/>
          </a:p>
        </p:txBody>
      </p:sp>
    </p:spTree>
    <p:extLst>
      <p:ext uri="{BB962C8B-B14F-4D97-AF65-F5344CB8AC3E}">
        <p14:creationId xmlns:p14="http://schemas.microsoft.com/office/powerpoint/2010/main" val="1864072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Case note reviewers assessed the overall</a:t>
            </a:r>
            <a:r>
              <a:rPr lang="en-GB" b="0" baseline="0" dirty="0"/>
              <a:t> quality of care for each case.  43% were felt to demonstrate good practice, whilst another ~ 41% showed room for improvement in clinical care.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5</a:t>
            </a:fld>
            <a:endParaRPr lang="en-GB"/>
          </a:p>
        </p:txBody>
      </p:sp>
    </p:spTree>
    <p:extLst>
      <p:ext uri="{BB962C8B-B14F-4D97-AF65-F5344CB8AC3E}">
        <p14:creationId xmlns:p14="http://schemas.microsoft.com/office/powerpoint/2010/main" val="7309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6</a:t>
            </a:fld>
            <a:endParaRPr lang="en-GB"/>
          </a:p>
        </p:txBody>
      </p:sp>
    </p:spTree>
    <p:extLst>
      <p:ext uri="{BB962C8B-B14F-4D97-AF65-F5344CB8AC3E}">
        <p14:creationId xmlns:p14="http://schemas.microsoft.com/office/powerpoint/2010/main" val="724935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7</a:t>
            </a:fld>
            <a:endParaRPr lang="en-GB"/>
          </a:p>
        </p:txBody>
      </p:sp>
    </p:spTree>
    <p:extLst>
      <p:ext uri="{BB962C8B-B14F-4D97-AF65-F5344CB8AC3E}">
        <p14:creationId xmlns:p14="http://schemas.microsoft.com/office/powerpoint/2010/main" val="2032896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8</a:t>
            </a:fld>
            <a:endParaRPr lang="en-GB"/>
          </a:p>
        </p:txBody>
      </p:sp>
    </p:spTree>
    <p:extLst>
      <p:ext uri="{BB962C8B-B14F-4D97-AF65-F5344CB8AC3E}">
        <p14:creationId xmlns:p14="http://schemas.microsoft.com/office/powerpoint/2010/main" val="3749681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9</a:t>
            </a:fld>
            <a:endParaRPr lang="en-GB"/>
          </a:p>
        </p:txBody>
      </p:sp>
    </p:spTree>
    <p:extLst>
      <p:ext uri="{BB962C8B-B14F-4D97-AF65-F5344CB8AC3E}">
        <p14:creationId xmlns:p14="http://schemas.microsoft.com/office/powerpoint/2010/main" val="65204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07/12/2022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51122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07/12/2022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3689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07/12/2022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98879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07/12/2022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7839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C31A7-2C2A-4249-BA13-70ADB2AF4016}" type="datetimeFigureOut">
              <a:rPr lang="en-GB" smtClean="0"/>
              <a:t>07/12/2022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1378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AC31A7-2C2A-4249-BA13-70ADB2AF4016}" type="datetimeFigureOut">
              <a:rPr lang="en-GB" smtClean="0"/>
              <a:t>07/12/2022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81892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AC31A7-2C2A-4249-BA13-70ADB2AF4016}" type="datetimeFigureOut">
              <a:rPr lang="en-GB" smtClean="0"/>
              <a:t>07/12/2022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3673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AC31A7-2C2A-4249-BA13-70ADB2AF4016}" type="datetimeFigureOut">
              <a:rPr lang="en-GB" smtClean="0"/>
              <a:t>07/12/2022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77660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C31A7-2C2A-4249-BA13-70ADB2AF4016}" type="datetimeFigureOut">
              <a:rPr lang="en-GB" smtClean="0"/>
              <a:t>07/12/2022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220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07/12/2022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4945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07/12/2022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22089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C31A7-2C2A-4249-BA13-70ADB2AF4016}" type="datetimeFigureOut">
              <a:rPr lang="en-GB" smtClean="0"/>
              <a:t>07/12/2022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AB70E-E51A-431D-9F9D-DA68C0BB61A2}" type="slidenum">
              <a:rPr lang="en-GB" smtClean="0"/>
              <a:t>‹#›</a:t>
            </a:fld>
            <a:endParaRPr lang="en-GB"/>
          </a:p>
        </p:txBody>
      </p:sp>
    </p:spTree>
    <p:extLst>
      <p:ext uri="{BB962C8B-B14F-4D97-AF65-F5344CB8AC3E}">
        <p14:creationId xmlns:p14="http://schemas.microsoft.com/office/powerpoint/2010/main" val="4048208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7069"/>
            <a:ext cx="7772400" cy="1725941"/>
          </a:xfrm>
        </p:spPr>
        <p:txBody>
          <a:bodyPr>
            <a:normAutofit fontScale="90000"/>
          </a:bodyPr>
          <a:lstStyle/>
          <a:p>
            <a:pPr>
              <a:lnSpc>
                <a:spcPct val="150000"/>
              </a:lnSpc>
            </a:pP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br>
              <a:rPr lang="en-GB" sz="4800" b="1" dirty="0">
                <a:latin typeface="+mn-lt"/>
              </a:rPr>
            </a:br>
            <a:r>
              <a:rPr lang="en-GB" sz="4800" b="1" dirty="0">
                <a:latin typeface="+mn-lt"/>
              </a:rPr>
              <a:t>Disordered Activity</a:t>
            </a:r>
            <a:br>
              <a:rPr lang="en-GB" sz="4800" dirty="0">
                <a:latin typeface="+mn-lt"/>
              </a:rPr>
            </a:br>
            <a:r>
              <a:rPr lang="en-US" sz="2400" dirty="0">
                <a:latin typeface="+mn-lt"/>
              </a:rPr>
              <a:t>A review of the quality of epilepsy care provided to adult patients presenting to hospital with a seizure</a:t>
            </a:r>
            <a:endParaRPr lang="en-GB" sz="2400" dirty="0">
              <a:latin typeface="+mn-lt"/>
            </a:endParaRPr>
          </a:p>
        </p:txBody>
      </p:sp>
      <p:sp>
        <p:nvSpPr>
          <p:cNvPr id="3" name="Subtitle 2"/>
          <p:cNvSpPr>
            <a:spLocks noGrp="1"/>
          </p:cNvSpPr>
          <p:nvPr>
            <p:ph type="subTitle" idx="1"/>
          </p:nvPr>
        </p:nvSpPr>
        <p:spPr>
          <a:xfrm>
            <a:off x="1255295" y="4388101"/>
            <a:ext cx="6858000" cy="1655762"/>
          </a:xfrm>
        </p:spPr>
        <p:txBody>
          <a:bodyPr>
            <a:normAutofit/>
          </a:bodyPr>
          <a:lstStyle/>
          <a:p>
            <a:r>
              <a:rPr lang="en-GB" sz="4000" dirty="0"/>
              <a:t>Key messages and recommendations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449" y="35606"/>
            <a:ext cx="2878746" cy="1108497"/>
          </a:xfrm>
          <a:prstGeom prst="rect">
            <a:avLst/>
          </a:prstGeom>
        </p:spPr>
      </p:pic>
    </p:spTree>
    <p:extLst>
      <p:ext uri="{BB962C8B-B14F-4D97-AF65-F5344CB8AC3E}">
        <p14:creationId xmlns:p14="http://schemas.microsoft.com/office/powerpoint/2010/main" val="652546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4351338"/>
          </a:xfrm>
        </p:spPr>
        <p:txBody>
          <a:bodyPr>
            <a:normAutofit/>
          </a:bodyPr>
          <a:lstStyle/>
          <a:p>
            <a:pPr marL="0" indent="0">
              <a:lnSpc>
                <a:spcPct val="150000"/>
              </a:lnSpc>
              <a:buNone/>
            </a:pPr>
            <a:r>
              <a:rPr lang="en-GB" sz="2400" b="1" i="1" dirty="0"/>
              <a:t>Communicate discharge/follow-up plans to the patient, their family/carers and healthcare teams</a:t>
            </a:r>
          </a:p>
          <a:p>
            <a:pPr marL="0" indent="0">
              <a:lnSpc>
                <a:spcPct val="150000"/>
              </a:lnSpc>
              <a:buNone/>
            </a:pPr>
            <a:r>
              <a:rPr lang="en-GB" sz="2400" dirty="0"/>
              <a:t>This would help patients, their families/carers and healthcare team manage their epilepsy together. </a:t>
            </a:r>
            <a:endParaRPr lang="en-US"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messages (5)</a:t>
            </a:r>
          </a:p>
        </p:txBody>
      </p:sp>
    </p:spTree>
    <p:extLst>
      <p:ext uri="{BB962C8B-B14F-4D97-AF65-F5344CB8AC3E}">
        <p14:creationId xmlns:p14="http://schemas.microsoft.com/office/powerpoint/2010/main" val="2014504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853" y="968542"/>
            <a:ext cx="8422105" cy="4857751"/>
          </a:xfrm>
        </p:spPr>
        <p:txBody>
          <a:bodyPr vert="horz" lIns="91440" tIns="45720" rIns="91440" bIns="45720" rtlCol="0">
            <a:normAutofit/>
          </a:bodyPr>
          <a:lstStyle/>
          <a:p>
            <a:pPr marL="0" indent="0">
              <a:lnSpc>
                <a:spcPct val="100000"/>
              </a:lnSpc>
              <a:spcBef>
                <a:spcPts val="600"/>
              </a:spcBef>
              <a:spcAft>
                <a:spcPts val="600"/>
              </a:spcAft>
              <a:buClr>
                <a:srgbClr val="DE00A4"/>
              </a:buClr>
              <a:buSzPct val="80000"/>
              <a:buNone/>
            </a:pPr>
            <a:r>
              <a:rPr lang="en-GB" sz="2000" dirty="0"/>
              <a:t>Have a system in place which enables emergency medicine/admitting clinicians to communicate with the patient’s usual epilepsy clinical team (wherever the team is based) when the patient presents to hospital with a seizure (see also recommendations 3 and 13)</a:t>
            </a:r>
          </a:p>
          <a:p>
            <a:pPr marL="0" indent="0">
              <a:lnSpc>
                <a:spcPct val="100000"/>
              </a:lnSpc>
              <a:spcBef>
                <a:spcPts val="600"/>
              </a:spcBef>
              <a:spcAft>
                <a:spcPts val="600"/>
              </a:spcAft>
              <a:buClr>
                <a:srgbClr val="DE00A4"/>
              </a:buClr>
              <a:buSzPct val="80000"/>
              <a:buNone/>
            </a:pPr>
            <a:r>
              <a:rPr lang="en-GB" sz="2000" i="1" dirty="0"/>
              <a:t>NB: Use an existing electronic alert system if available or check the patient’s contact card if they are carrying one to identify the clinical team.</a:t>
            </a:r>
          </a:p>
          <a:p>
            <a:pPr marL="0" indent="0">
              <a:lnSpc>
                <a:spcPct val="100000"/>
              </a:lnSpc>
              <a:spcBef>
                <a:spcPts val="600"/>
              </a:spcBef>
              <a:spcAft>
                <a:spcPts val="600"/>
              </a:spcAft>
              <a:buClr>
                <a:srgbClr val="DE00A4"/>
              </a:buClr>
              <a:buSzPct val="80000"/>
              <a:buNone/>
            </a:pPr>
            <a:r>
              <a:rPr lang="en-GB" sz="2000" b="1" i="1" dirty="0"/>
              <a:t>Target audience: </a:t>
            </a:r>
            <a:r>
              <a:rPr lang="en-GB" sz="2000" i="1" dirty="0"/>
              <a:t>Neurology teams, epilepsy specialist nurses with support from emergency medicine, and Integrated Care System</a:t>
            </a:r>
            <a:endParaRPr lang="en-US" sz="2000" i="1"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Recommendation 1</a:t>
            </a:r>
          </a:p>
        </p:txBody>
      </p:sp>
    </p:spTree>
    <p:extLst>
      <p:ext uri="{BB962C8B-B14F-4D97-AF65-F5344CB8AC3E}">
        <p14:creationId xmlns:p14="http://schemas.microsoft.com/office/powerpoint/2010/main" val="1334085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282" y="1093360"/>
            <a:ext cx="8514678" cy="5021690"/>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sz="2000" dirty="0"/>
              <a:t>Document pre-existing anti-seizure medication in the case notes of patients presenting with a seizure.</a:t>
            </a:r>
          </a:p>
          <a:p>
            <a:pPr marL="0" indent="0">
              <a:lnSpc>
                <a:spcPct val="100000"/>
              </a:lnSpc>
              <a:spcBef>
                <a:spcPts val="600"/>
              </a:spcBef>
              <a:spcAft>
                <a:spcPts val="600"/>
              </a:spcAft>
              <a:buClr>
                <a:srgbClr val="DE00A4"/>
              </a:buClr>
              <a:buSzPct val="80000"/>
              <a:buNone/>
            </a:pPr>
            <a:r>
              <a:rPr lang="en-GB" sz="2000" i="1" dirty="0"/>
              <a:t>NB: This information should be accessed via current national systems if the patient is not able to provide their current anti-seizure medication regimen</a:t>
            </a:r>
          </a:p>
          <a:p>
            <a:pPr marL="0" indent="0">
              <a:lnSpc>
                <a:spcPct val="100000"/>
              </a:lnSpc>
              <a:spcBef>
                <a:spcPts val="600"/>
              </a:spcBef>
              <a:spcAft>
                <a:spcPts val="600"/>
              </a:spcAft>
              <a:buClr>
                <a:srgbClr val="DE00A4"/>
              </a:buClr>
              <a:buSzPct val="80000"/>
              <a:buNone/>
            </a:pPr>
            <a:r>
              <a:rPr lang="en-GB" sz="2000" b="1" i="1" dirty="0"/>
              <a:t>Target audience: </a:t>
            </a:r>
            <a:r>
              <a:rPr lang="en-GB" sz="2000" i="1" dirty="0"/>
              <a:t>Emergency medicine, acute medicine, epilepsy specialist nurses, consultant neurologists,</a:t>
            </a:r>
          </a:p>
          <a:p>
            <a:pPr marL="0" indent="0">
              <a:lnSpc>
                <a:spcPct val="100000"/>
              </a:lnSpc>
              <a:spcBef>
                <a:spcPts val="600"/>
              </a:spcBef>
              <a:spcAft>
                <a:spcPts val="600"/>
              </a:spcAft>
              <a:buClr>
                <a:srgbClr val="DE00A4"/>
              </a:buClr>
              <a:buSzPct val="80000"/>
              <a:buNone/>
            </a:pPr>
            <a:r>
              <a:rPr lang="en-GB" sz="2000" i="1" dirty="0"/>
              <a:t>physicians with an interest in epilepsy, specialist registrars in neurology, pharmacists</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2</a:t>
            </a:r>
          </a:p>
        </p:txBody>
      </p:sp>
    </p:spTree>
    <p:extLst>
      <p:ext uri="{BB962C8B-B14F-4D97-AF65-F5344CB8AC3E}">
        <p14:creationId xmlns:p14="http://schemas.microsoft.com/office/powerpoint/2010/main" val="323293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1105" y="1191127"/>
            <a:ext cx="8085221" cy="5041232"/>
          </a:xfrm>
        </p:spPr>
        <p:txBody>
          <a:bodyPr vert="horz" lIns="91440" tIns="45720" rIns="91440" bIns="45720" rtlCol="0">
            <a:normAutofit/>
          </a:bodyPr>
          <a:lstStyle/>
          <a:p>
            <a:pPr marL="0" indent="0">
              <a:lnSpc>
                <a:spcPct val="120000"/>
              </a:lnSpc>
              <a:spcBef>
                <a:spcPts val="600"/>
              </a:spcBef>
              <a:spcAft>
                <a:spcPts val="600"/>
              </a:spcAft>
              <a:buClr>
                <a:srgbClr val="DE00A4"/>
              </a:buClr>
              <a:buSzPct val="80000"/>
              <a:buNone/>
            </a:pPr>
            <a:r>
              <a:rPr lang="en-US" sz="2000" dirty="0"/>
              <a:t>Measure anti-seizure medication (ASM) levels in patients with epilepsy who arrive at hospital with a seizure if there is any concern about adherence to, absorption of, or dose of their ASM.* Notify the patient’s usual epilepsy clinical team (wherever the team is based) or GP if there is no usual team, to follow-up on the results or to discuss any changes to medication or dosage.</a:t>
            </a:r>
          </a:p>
          <a:p>
            <a:pPr marL="0" indent="0">
              <a:lnSpc>
                <a:spcPct val="120000"/>
              </a:lnSpc>
              <a:spcBef>
                <a:spcPts val="600"/>
              </a:spcBef>
              <a:spcAft>
                <a:spcPts val="600"/>
              </a:spcAft>
              <a:buClr>
                <a:srgbClr val="DE00A4"/>
              </a:buClr>
              <a:buSzPct val="80000"/>
              <a:buNone/>
            </a:pPr>
            <a:r>
              <a:rPr lang="en-US" sz="2000" i="1" dirty="0"/>
              <a:t>*Note that blood levels may not be a good indicator for all ASMs, and careful consideration should be given before they are measured.</a:t>
            </a:r>
          </a:p>
          <a:p>
            <a:pPr marL="0" indent="0">
              <a:lnSpc>
                <a:spcPct val="120000"/>
              </a:lnSpc>
              <a:spcBef>
                <a:spcPts val="600"/>
              </a:spcBef>
              <a:spcAft>
                <a:spcPts val="600"/>
              </a:spcAft>
              <a:buClr>
                <a:srgbClr val="DE00A4"/>
              </a:buClr>
              <a:buSzPct val="80000"/>
              <a:buNone/>
            </a:pPr>
            <a:r>
              <a:rPr lang="en-US" sz="2000" i="1" dirty="0"/>
              <a:t>NB: Use an electronic alert system if available, or the patient’s contact card if they are carrying one to identify the clinical team.</a:t>
            </a:r>
            <a:r>
              <a:rPr lang="en-GB" sz="2000" i="1" dirty="0"/>
              <a:t> </a:t>
            </a:r>
          </a:p>
          <a:p>
            <a:pPr marL="0" indent="0">
              <a:lnSpc>
                <a:spcPct val="120000"/>
              </a:lnSpc>
              <a:spcBef>
                <a:spcPts val="600"/>
              </a:spcBef>
              <a:spcAft>
                <a:spcPts val="600"/>
              </a:spcAft>
              <a:buClr>
                <a:srgbClr val="DE00A4"/>
              </a:buClr>
              <a:buSzPct val="80000"/>
              <a:buNone/>
            </a:pPr>
            <a:r>
              <a:rPr lang="en-GB" sz="2000" b="1" i="1" dirty="0"/>
              <a:t>Target audience: </a:t>
            </a:r>
            <a:r>
              <a:rPr lang="en-GB" sz="2000" i="1" dirty="0"/>
              <a:t>Emergency medicine, acute medicine, epilepsy specialist nurses, consultant neurologists, physicians with an interest in epilepsy, specialist registrars in neurology</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3</a:t>
            </a:r>
          </a:p>
        </p:txBody>
      </p:sp>
    </p:spTree>
    <p:extLst>
      <p:ext uri="{BB962C8B-B14F-4D97-AF65-F5344CB8AC3E}">
        <p14:creationId xmlns:p14="http://schemas.microsoft.com/office/powerpoint/2010/main" val="363434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170" y="902971"/>
            <a:ext cx="8675370" cy="5509260"/>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Prescribers should be aware of, and follow, current Medicines and Healthcare products Regulatory Agency (MHRA) guidance regarding the use of valproate medicines* in any woman or girl with child-bearing potential.</a:t>
            </a:r>
          </a:p>
          <a:p>
            <a:pPr marL="0" indent="0">
              <a:lnSpc>
                <a:spcPct val="100000"/>
              </a:lnSpc>
              <a:spcBef>
                <a:spcPts val="600"/>
              </a:spcBef>
              <a:spcAft>
                <a:spcPts val="600"/>
              </a:spcAft>
              <a:buClr>
                <a:srgbClr val="FE612A"/>
              </a:buClr>
              <a:buSzPct val="80000"/>
              <a:buNone/>
            </a:pPr>
            <a:r>
              <a:rPr lang="en-GB" sz="2000" dirty="0"/>
              <a:t>Associated links:</a:t>
            </a:r>
          </a:p>
          <a:p>
            <a:pPr marL="0" indent="0">
              <a:lnSpc>
                <a:spcPct val="100000"/>
              </a:lnSpc>
              <a:spcBef>
                <a:spcPts val="600"/>
              </a:spcBef>
              <a:spcAft>
                <a:spcPts val="600"/>
              </a:spcAft>
              <a:buClr>
                <a:srgbClr val="FE612A"/>
              </a:buClr>
              <a:buSzPct val="80000"/>
              <a:buNone/>
            </a:pPr>
            <a:r>
              <a:rPr lang="en-GB" sz="2000" dirty="0"/>
              <a:t>* Medicines and Healthcare products Regulatory Agency (MHRA) guidance – current guidance at the time of this report release in 2022: Valproate must not be used in any woman or girl able to have children unless there is a pregnancy prevention programme (PPP) in place. This is designed to make sure patients are fully aware of the risks and the need to avoid becoming pregnant</a:t>
            </a:r>
          </a:p>
          <a:p>
            <a:pPr marL="0" indent="0">
              <a:lnSpc>
                <a:spcPct val="100000"/>
              </a:lnSpc>
              <a:spcBef>
                <a:spcPts val="600"/>
              </a:spcBef>
              <a:spcAft>
                <a:spcPts val="600"/>
              </a:spcAft>
              <a:buClr>
                <a:srgbClr val="FE612A"/>
              </a:buClr>
              <a:buSzPct val="80000"/>
              <a:buNone/>
            </a:pPr>
            <a:r>
              <a:rPr lang="en-GB" sz="2000" dirty="0"/>
              <a:t>* Risk acknowledgement form</a:t>
            </a:r>
          </a:p>
          <a:p>
            <a:pPr marL="0" indent="0">
              <a:lnSpc>
                <a:spcPct val="100000"/>
              </a:lnSpc>
              <a:spcBef>
                <a:spcPts val="600"/>
              </a:spcBef>
              <a:spcAft>
                <a:spcPts val="600"/>
              </a:spcAft>
              <a:buClr>
                <a:srgbClr val="FE612A"/>
              </a:buClr>
              <a:buSzPct val="80000"/>
              <a:buNone/>
            </a:pPr>
            <a:r>
              <a:rPr lang="en-GB" sz="2000" dirty="0"/>
              <a:t>* Information on the risks of valproate use in girls (of any age) and women of childbearing potential</a:t>
            </a:r>
          </a:p>
          <a:p>
            <a:pPr marL="0" indent="0">
              <a:lnSpc>
                <a:spcPct val="100000"/>
              </a:lnSpc>
              <a:spcBef>
                <a:spcPts val="600"/>
              </a:spcBef>
              <a:spcAft>
                <a:spcPts val="600"/>
              </a:spcAft>
              <a:buClr>
                <a:srgbClr val="FE612A"/>
              </a:buClr>
              <a:buSzPct val="80000"/>
              <a:buNone/>
            </a:pPr>
            <a:r>
              <a:rPr lang="en-GB" sz="2000" dirty="0"/>
              <a:t>* Royal College of Paediatrics and Child Health. Epilepsy12</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Prescribers of valproate medicines, medication safety officers, neurologists, obstetricians</a:t>
            </a:r>
            <a:endParaRPr lang="en-US" sz="2000" i="1"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4</a:t>
            </a:r>
          </a:p>
        </p:txBody>
      </p:sp>
    </p:spTree>
    <p:extLst>
      <p:ext uri="{BB962C8B-B14F-4D97-AF65-F5344CB8AC3E}">
        <p14:creationId xmlns:p14="http://schemas.microsoft.com/office/powerpoint/2010/main" val="3671091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154430"/>
            <a:ext cx="8492490" cy="4914900"/>
          </a:xfrm>
        </p:spPr>
        <p:txBody>
          <a:bodyPr vert="horz" lIns="91440" tIns="45720" rIns="91440" bIns="45720" rtlCol="0">
            <a:normAutofit/>
          </a:bodyPr>
          <a:lstStyle/>
          <a:p>
            <a:pPr marL="0" indent="0">
              <a:lnSpc>
                <a:spcPct val="100000"/>
              </a:lnSpc>
              <a:spcBef>
                <a:spcPts val="600"/>
              </a:spcBef>
              <a:spcAft>
                <a:spcPts val="600"/>
              </a:spcAft>
              <a:buClr>
                <a:srgbClr val="DE00A4"/>
              </a:buClr>
              <a:buSzPct val="80000"/>
              <a:buNone/>
            </a:pPr>
            <a:r>
              <a:rPr lang="en-GB" sz="2000" dirty="0"/>
              <a:t>Develop a core set of investigations for all patients who present to the emergency department with a seizure.</a:t>
            </a:r>
          </a:p>
          <a:p>
            <a:pPr marL="0" indent="0">
              <a:lnSpc>
                <a:spcPct val="100000"/>
              </a:lnSpc>
              <a:spcBef>
                <a:spcPts val="600"/>
              </a:spcBef>
              <a:spcAft>
                <a:spcPts val="600"/>
              </a:spcAft>
              <a:buClr>
                <a:srgbClr val="DE00A4"/>
              </a:buClr>
              <a:buSzPct val="80000"/>
              <a:buNone/>
            </a:pPr>
            <a:r>
              <a:rPr lang="en-GB" sz="2000" b="1" i="1" dirty="0"/>
              <a:t>Target audience:</a:t>
            </a:r>
            <a:r>
              <a:rPr lang="en-GB" sz="2000" i="1" dirty="0"/>
              <a:t> Royal College of Emergency Medicine and the Association of British Neurologists with support from the Royal College of Physicians and the Royal College of General Practitioners</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5</a:t>
            </a:r>
          </a:p>
        </p:txBody>
      </p:sp>
    </p:spTree>
    <p:extLst>
      <p:ext uri="{BB962C8B-B14F-4D97-AF65-F5344CB8AC3E}">
        <p14:creationId xmlns:p14="http://schemas.microsoft.com/office/powerpoint/2010/main" val="973450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rmAutofit/>
          </a:bodyPr>
          <a:lstStyle/>
          <a:p>
            <a:pPr marL="0" indent="0">
              <a:lnSpc>
                <a:spcPct val="100000"/>
              </a:lnSpc>
              <a:spcBef>
                <a:spcPts val="600"/>
              </a:spcBef>
              <a:spcAft>
                <a:spcPts val="600"/>
              </a:spcAft>
              <a:buClr>
                <a:srgbClr val="FE612A"/>
              </a:buClr>
              <a:buSzPct val="80000"/>
              <a:buNone/>
            </a:pPr>
            <a:br>
              <a:rPr lang="en-US" sz="2400" dirty="0"/>
            </a:br>
            <a:r>
              <a:rPr lang="en-GB" sz="2000" dirty="0"/>
              <a:t>Develop a protocol that sets out the requirements for undertaking a CT scan of head in patients with known epilepsy.</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The Royal College of Radiologists, the Royal College of Emergency Medicine and the Association of British Neurologists with support from the Royal College of Physicians and the Royal College of General Practitioners</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6</a:t>
            </a:r>
          </a:p>
        </p:txBody>
      </p:sp>
    </p:spTree>
    <p:extLst>
      <p:ext uri="{BB962C8B-B14F-4D97-AF65-F5344CB8AC3E}">
        <p14:creationId xmlns:p14="http://schemas.microsoft.com/office/powerpoint/2010/main" val="106804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79"/>
            <a:ext cx="8743950" cy="5777799"/>
          </a:xfrm>
        </p:spPr>
        <p:txBody>
          <a:bodyPr vert="horz" lIns="91440" tIns="45720" rIns="91440" bIns="45720" rtlCol="0">
            <a:normAutofit/>
          </a:bodyPr>
          <a:lstStyle/>
          <a:p>
            <a:pPr marL="0" indent="0">
              <a:lnSpc>
                <a:spcPct val="100000"/>
              </a:lnSpc>
              <a:spcBef>
                <a:spcPts val="600"/>
              </a:spcBef>
              <a:spcAft>
                <a:spcPts val="600"/>
              </a:spcAft>
              <a:buClr>
                <a:srgbClr val="FE612A"/>
              </a:buClr>
              <a:buSzPct val="80000"/>
              <a:buNone/>
            </a:pPr>
            <a:r>
              <a:rPr lang="en-US" sz="2000" dirty="0"/>
              <a:t>Ensure patients with suspected or treated status epilepticus have emergency access to an electroencephalogram (EEG) to confirm diagnosis and monitor the effects of treatment.</a:t>
            </a:r>
          </a:p>
          <a:p>
            <a:pPr marL="0" indent="0">
              <a:lnSpc>
                <a:spcPct val="100000"/>
              </a:lnSpc>
              <a:spcBef>
                <a:spcPts val="600"/>
              </a:spcBef>
              <a:spcAft>
                <a:spcPts val="600"/>
              </a:spcAft>
              <a:buClr>
                <a:srgbClr val="FE612A"/>
              </a:buClr>
              <a:buSzPct val="80000"/>
              <a:buNone/>
            </a:pPr>
            <a:endParaRPr lang="en-US" sz="2000" dirty="0"/>
          </a:p>
          <a:p>
            <a:pPr marL="0" indent="0">
              <a:lnSpc>
                <a:spcPct val="100000"/>
              </a:lnSpc>
              <a:spcBef>
                <a:spcPts val="600"/>
              </a:spcBef>
              <a:spcAft>
                <a:spcPts val="600"/>
              </a:spcAft>
              <a:buClr>
                <a:srgbClr val="FE612A"/>
              </a:buClr>
              <a:buSzPct val="80000"/>
              <a:buNone/>
            </a:pPr>
            <a:r>
              <a:rPr lang="en-US" sz="2000" i="1" dirty="0"/>
              <a:t>NB: This aligns with SIGN 143: Diagnosis and management of epilepsy in adults (revised 2018)</a:t>
            </a:r>
          </a:p>
          <a:p>
            <a:pPr marL="0" indent="0">
              <a:lnSpc>
                <a:spcPct val="100000"/>
              </a:lnSpc>
              <a:spcBef>
                <a:spcPts val="600"/>
              </a:spcBef>
              <a:spcAft>
                <a:spcPts val="600"/>
              </a:spcAft>
              <a:buClr>
                <a:srgbClr val="FE612A"/>
              </a:buClr>
              <a:buSzPct val="80000"/>
              <a:buNone/>
            </a:pPr>
            <a:r>
              <a:rPr lang="en-US" sz="2000" b="1" i="1" dirty="0"/>
              <a:t>Target audience: </a:t>
            </a:r>
            <a:r>
              <a:rPr lang="en-US" sz="2000" i="1" dirty="0"/>
              <a:t>Clinical directors in neurology, medical directors</a:t>
            </a:r>
            <a:endParaRPr lang="en-GB" sz="2000" i="1"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7</a:t>
            </a:r>
          </a:p>
        </p:txBody>
      </p:sp>
    </p:spTree>
    <p:extLst>
      <p:ext uri="{BB962C8B-B14F-4D97-AF65-F5344CB8AC3E}">
        <p14:creationId xmlns:p14="http://schemas.microsoft.com/office/powerpoint/2010/main" val="1113988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rmAutofit/>
          </a:bodyPr>
          <a:lstStyle/>
          <a:p>
            <a:pPr marL="0" indent="0">
              <a:lnSpc>
                <a:spcPct val="100000"/>
              </a:lnSpc>
              <a:spcBef>
                <a:spcPts val="600"/>
              </a:spcBef>
              <a:spcAft>
                <a:spcPts val="600"/>
              </a:spcAft>
              <a:buClr>
                <a:srgbClr val="FE612A"/>
              </a:buClr>
              <a:buSzPct val="80000"/>
              <a:buNone/>
            </a:pPr>
            <a:r>
              <a:rPr lang="en-GB" sz="2000" dirty="0"/>
              <a:t>Commence and maintain a seizure chart for all patients admitted to hospital following a seizure.</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Consultant neurologists, physicians with an interest in epilepsy, specialist registrars in neurology, epilepsy specialist nurses, emergency medicine and acute medicine</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8</a:t>
            </a:r>
          </a:p>
        </p:txBody>
      </p:sp>
    </p:spTree>
    <p:extLst>
      <p:ext uri="{BB962C8B-B14F-4D97-AF65-F5344CB8AC3E}">
        <p14:creationId xmlns:p14="http://schemas.microsoft.com/office/powerpoint/2010/main" val="111550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rmAutofit/>
          </a:bodyPr>
          <a:lstStyle/>
          <a:p>
            <a:pPr marL="0" indent="0">
              <a:lnSpc>
                <a:spcPct val="100000"/>
              </a:lnSpc>
              <a:spcBef>
                <a:spcPts val="600"/>
              </a:spcBef>
              <a:spcAft>
                <a:spcPts val="600"/>
              </a:spcAft>
              <a:buClr>
                <a:srgbClr val="FE612A"/>
              </a:buClr>
              <a:buSzPct val="80000"/>
              <a:buNone/>
            </a:pPr>
            <a:r>
              <a:rPr lang="en-GB" sz="2000" dirty="0"/>
              <a:t>Ensure there is specialist neurology advice available 24/7, either in person or by telephone, for patients admitted with epilepsy.</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Clinical directors in neurology, medical directors</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9</a:t>
            </a:r>
          </a:p>
        </p:txBody>
      </p:sp>
    </p:spTree>
    <p:extLst>
      <p:ext uri="{BB962C8B-B14F-4D97-AF65-F5344CB8AC3E}">
        <p14:creationId xmlns:p14="http://schemas.microsoft.com/office/powerpoint/2010/main" val="3800956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9155"/>
            <a:ext cx="7886700" cy="4351338"/>
          </a:xfrm>
        </p:spPr>
        <p:txBody>
          <a:bodyPr>
            <a:normAutofit/>
          </a:bodyPr>
          <a:lstStyle/>
          <a:p>
            <a:pPr marL="0" indent="0">
              <a:lnSpc>
                <a:spcPct val="150000"/>
              </a:lnSpc>
              <a:buNone/>
            </a:pPr>
            <a:r>
              <a:rPr lang="en-US" dirty="0"/>
              <a:t>A review of the quality of epilepsy care provided to patients </a:t>
            </a:r>
            <a:r>
              <a:rPr lang="en-GB" dirty="0"/>
              <a:t>aged 18 years and over who presented to a hospital setting with seizure</a:t>
            </a:r>
          </a:p>
          <a:p>
            <a:pPr>
              <a:lnSpc>
                <a:spcPct val="150000"/>
              </a:lnSpc>
              <a:buFont typeface="Calibri" panose="020F0502020204030204" pitchFamily="34" charset="0"/>
              <a:buChar char="–"/>
            </a:pPr>
            <a:r>
              <a:rPr lang="en-GB" dirty="0"/>
              <a:t> Organisational questionnaire</a:t>
            </a:r>
          </a:p>
          <a:p>
            <a:pPr>
              <a:lnSpc>
                <a:spcPct val="150000"/>
              </a:lnSpc>
              <a:buFont typeface="Calibri" panose="020F0502020204030204" pitchFamily="34" charset="0"/>
              <a:buChar char="–"/>
            </a:pPr>
            <a:r>
              <a:rPr lang="en-GB" dirty="0"/>
              <a:t> Clinician questionnaire</a:t>
            </a:r>
          </a:p>
          <a:p>
            <a:pPr>
              <a:lnSpc>
                <a:spcPct val="150000"/>
              </a:lnSpc>
              <a:buFont typeface="Calibri" panose="020F0502020204030204" pitchFamily="34" charset="0"/>
              <a:buChar char="–"/>
            </a:pPr>
            <a:r>
              <a:rPr lang="en-GB" dirty="0"/>
              <a:t> Case note review</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The study</a:t>
            </a:r>
          </a:p>
        </p:txBody>
      </p:sp>
    </p:spTree>
    <p:extLst>
      <p:ext uri="{BB962C8B-B14F-4D97-AF65-F5344CB8AC3E}">
        <p14:creationId xmlns:p14="http://schemas.microsoft.com/office/powerpoint/2010/main" val="1340221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217294"/>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Provide dedicated sessions* for epilepsy specialist nurses to act as a point of contact and co-ordinate the pathway</a:t>
            </a:r>
          </a:p>
          <a:p>
            <a:pPr marL="0" indent="0">
              <a:lnSpc>
                <a:spcPct val="100000"/>
              </a:lnSpc>
              <a:spcBef>
                <a:spcPts val="600"/>
              </a:spcBef>
              <a:spcAft>
                <a:spcPts val="600"/>
              </a:spcAft>
              <a:buClr>
                <a:srgbClr val="FE612A"/>
              </a:buClr>
              <a:buSzPct val="80000"/>
              <a:buNone/>
            </a:pPr>
            <a:r>
              <a:rPr lang="en-GB" sz="2000" dirty="0"/>
              <a:t>of care for patients who present at hospital with a seizure.</a:t>
            </a:r>
          </a:p>
          <a:p>
            <a:pPr marL="0" indent="0">
              <a:lnSpc>
                <a:spcPct val="100000"/>
              </a:lnSpc>
              <a:spcBef>
                <a:spcPts val="600"/>
              </a:spcBef>
              <a:spcAft>
                <a:spcPts val="600"/>
              </a:spcAft>
              <a:buClr>
                <a:srgbClr val="FE612A"/>
              </a:buClr>
              <a:buSzPct val="80000"/>
              <a:buNone/>
            </a:pPr>
            <a:r>
              <a:rPr lang="en-GB" sz="2000" i="1" dirty="0"/>
              <a:t>NB: This aligns with the Adult Epilepsy Specialist Nurse (ESN) Competency Framework</a:t>
            </a:r>
          </a:p>
          <a:p>
            <a:pPr marL="0" indent="0">
              <a:lnSpc>
                <a:spcPct val="100000"/>
              </a:lnSpc>
              <a:spcBef>
                <a:spcPts val="600"/>
              </a:spcBef>
              <a:spcAft>
                <a:spcPts val="600"/>
              </a:spcAft>
              <a:buClr>
                <a:srgbClr val="FE612A"/>
              </a:buClr>
              <a:buSzPct val="80000"/>
              <a:buNone/>
            </a:pPr>
            <a:r>
              <a:rPr lang="en-GB" sz="2000" i="1" dirty="0"/>
              <a:t>*The number of sessions needed should be assessed locally by determining how many patients are seen annually and the sessions could be shared across different sites as needed</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Directors of nursing, clinical directors in neurology, medical directors supported by executive boards</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10</a:t>
            </a:r>
          </a:p>
        </p:txBody>
      </p:sp>
    </p:spTree>
    <p:extLst>
      <p:ext uri="{BB962C8B-B14F-4D97-AF65-F5344CB8AC3E}">
        <p14:creationId xmlns:p14="http://schemas.microsoft.com/office/powerpoint/2010/main" val="227486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79"/>
            <a:ext cx="8743950" cy="5854967"/>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For patients presenting to hospital with a first seizure:</a:t>
            </a:r>
          </a:p>
          <a:p>
            <a:pPr marL="0" indent="0">
              <a:lnSpc>
                <a:spcPct val="100000"/>
              </a:lnSpc>
              <a:spcBef>
                <a:spcPts val="600"/>
              </a:spcBef>
              <a:spcAft>
                <a:spcPts val="600"/>
              </a:spcAft>
              <a:buClr>
                <a:srgbClr val="FE612A"/>
              </a:buClr>
              <a:buSzPct val="80000"/>
              <a:buNone/>
            </a:pPr>
            <a:r>
              <a:rPr lang="en-GB" sz="2000" dirty="0"/>
              <a:t>Refer to a first seizure clinic appointment either in person or virtual, within two weeks of a patient having their first seizure*</a:t>
            </a:r>
          </a:p>
          <a:p>
            <a:pPr marL="0" indent="0">
              <a:lnSpc>
                <a:spcPct val="100000"/>
              </a:lnSpc>
              <a:spcBef>
                <a:spcPts val="600"/>
              </a:spcBef>
              <a:spcAft>
                <a:spcPts val="600"/>
              </a:spcAft>
              <a:buClr>
                <a:srgbClr val="FE612A"/>
              </a:buClr>
              <a:buSzPct val="80000"/>
              <a:buNone/>
            </a:pPr>
            <a:r>
              <a:rPr lang="en-GB" sz="2000" dirty="0"/>
              <a:t>a. Explain to the patient and their family members or carers the potential causes of, and risks associated with seizures</a:t>
            </a:r>
          </a:p>
          <a:p>
            <a:pPr marL="0" indent="0">
              <a:lnSpc>
                <a:spcPct val="100000"/>
              </a:lnSpc>
              <a:spcBef>
                <a:spcPts val="600"/>
              </a:spcBef>
              <a:spcAft>
                <a:spcPts val="600"/>
              </a:spcAft>
              <a:buClr>
                <a:srgbClr val="FE612A"/>
              </a:buClr>
              <a:buSzPct val="80000"/>
              <a:buNone/>
            </a:pPr>
            <a:r>
              <a:rPr lang="en-GB" sz="2000" dirty="0"/>
              <a:t>b. Document the discussion in the case notes and discharge letter (see recommendation 14)</a:t>
            </a:r>
          </a:p>
          <a:p>
            <a:pPr marL="0" indent="0">
              <a:lnSpc>
                <a:spcPct val="100000"/>
              </a:lnSpc>
              <a:spcBef>
                <a:spcPts val="600"/>
              </a:spcBef>
              <a:spcAft>
                <a:spcPts val="600"/>
              </a:spcAft>
              <a:buClr>
                <a:srgbClr val="FE612A"/>
              </a:buClr>
              <a:buSzPct val="80000"/>
              <a:buNone/>
            </a:pPr>
            <a:r>
              <a:rPr lang="en-GB" sz="2000" dirty="0"/>
              <a:t>c. Provide resources to support these discussions for example, patient information leaflets and details of useful websites (USEFUL LINKS)</a:t>
            </a:r>
          </a:p>
          <a:p>
            <a:pPr marL="0" indent="0">
              <a:lnSpc>
                <a:spcPct val="100000"/>
              </a:lnSpc>
              <a:spcBef>
                <a:spcPts val="600"/>
              </a:spcBef>
              <a:spcAft>
                <a:spcPts val="600"/>
              </a:spcAft>
              <a:buClr>
                <a:srgbClr val="FE612A"/>
              </a:buClr>
              <a:buSzPct val="80000"/>
              <a:buNone/>
            </a:pPr>
            <a:r>
              <a:rPr lang="en-GB" sz="2000" i="1" dirty="0"/>
              <a:t>*This aligns with NICE guideline NG217: Epilepsies in children, young people and adults (2022)</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Emergency medicine, acute medicine, epilepsy specialist nurses, consultant neurologists, physicians with an interest in epilepsy, specialist registrars in neurology</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11</a:t>
            </a:r>
          </a:p>
        </p:txBody>
      </p:sp>
    </p:spTree>
    <p:extLst>
      <p:ext uri="{BB962C8B-B14F-4D97-AF65-F5344CB8AC3E}">
        <p14:creationId xmlns:p14="http://schemas.microsoft.com/office/powerpoint/2010/main" val="739033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722620"/>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For patients with known epilepsy:</a:t>
            </a:r>
          </a:p>
          <a:p>
            <a:pPr marL="0" indent="0">
              <a:lnSpc>
                <a:spcPct val="100000"/>
              </a:lnSpc>
              <a:spcBef>
                <a:spcPts val="600"/>
              </a:spcBef>
              <a:spcAft>
                <a:spcPts val="600"/>
              </a:spcAft>
              <a:buClr>
                <a:srgbClr val="FE612A"/>
              </a:buClr>
              <a:buSzPct val="80000"/>
              <a:buNone/>
            </a:pPr>
            <a:r>
              <a:rPr lang="en-GB" sz="2000" dirty="0"/>
              <a:t>a. Explain to the patient and their family members or carers the risks associated with epilepsy, including sudden unexpected death in epilepsy (SUDEP)</a:t>
            </a:r>
          </a:p>
          <a:p>
            <a:pPr marL="0" indent="0">
              <a:lnSpc>
                <a:spcPct val="100000"/>
              </a:lnSpc>
              <a:spcBef>
                <a:spcPts val="600"/>
              </a:spcBef>
              <a:spcAft>
                <a:spcPts val="600"/>
              </a:spcAft>
              <a:buClr>
                <a:srgbClr val="FE612A"/>
              </a:buClr>
              <a:buSzPct val="80000"/>
              <a:buNone/>
            </a:pPr>
            <a:r>
              <a:rPr lang="en-GB" sz="2000" dirty="0"/>
              <a:t>a. Make a personalised risk reduction assessment, directly relevant to each patient</a:t>
            </a:r>
          </a:p>
          <a:p>
            <a:pPr marL="0" indent="0">
              <a:lnSpc>
                <a:spcPct val="100000"/>
              </a:lnSpc>
              <a:spcBef>
                <a:spcPts val="600"/>
              </a:spcBef>
              <a:spcAft>
                <a:spcPts val="600"/>
              </a:spcAft>
              <a:buClr>
                <a:srgbClr val="FE612A"/>
              </a:buClr>
              <a:buSzPct val="80000"/>
              <a:buNone/>
            </a:pPr>
            <a:r>
              <a:rPr lang="en-GB" sz="2000" dirty="0"/>
              <a:t>b. Use all hospital presentations as an opportunity to reiterate the risks associated with epilepsy to the patient and their family members or carers</a:t>
            </a:r>
          </a:p>
          <a:p>
            <a:pPr marL="0" indent="0">
              <a:lnSpc>
                <a:spcPct val="100000"/>
              </a:lnSpc>
              <a:spcBef>
                <a:spcPts val="600"/>
              </a:spcBef>
              <a:spcAft>
                <a:spcPts val="600"/>
              </a:spcAft>
              <a:buClr>
                <a:srgbClr val="FE612A"/>
              </a:buClr>
              <a:buSzPct val="80000"/>
              <a:buNone/>
            </a:pPr>
            <a:r>
              <a:rPr lang="en-GB" sz="2000" dirty="0"/>
              <a:t>c. Document the discussion in the case notes and discharge letter (see recommendation 14)</a:t>
            </a:r>
          </a:p>
          <a:p>
            <a:pPr marL="0" indent="0">
              <a:lnSpc>
                <a:spcPct val="100000"/>
              </a:lnSpc>
              <a:spcBef>
                <a:spcPts val="600"/>
              </a:spcBef>
              <a:spcAft>
                <a:spcPts val="600"/>
              </a:spcAft>
              <a:buClr>
                <a:srgbClr val="FE612A"/>
              </a:buClr>
              <a:buSzPct val="80000"/>
              <a:buNone/>
            </a:pPr>
            <a:r>
              <a:rPr lang="en-GB" sz="2000" dirty="0"/>
              <a:t>d. Provide resources to support these discussions for example, patient information leaflets and details of useful websites (USEFUL LINKS)</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Emergency medicine, acute medicine, epilepsy specialist nurses, consultant neurologists, physicians with an interest in epilepsy, specialist registrars in neurology</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12</a:t>
            </a:r>
          </a:p>
        </p:txBody>
      </p:sp>
    </p:spTree>
    <p:extLst>
      <p:ext uri="{BB962C8B-B14F-4D97-AF65-F5344CB8AC3E}">
        <p14:creationId xmlns:p14="http://schemas.microsoft.com/office/powerpoint/2010/main" val="4104986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Arrange follow-up plans before the patient is discharged from a hospital admission following a seizure to include:</a:t>
            </a:r>
          </a:p>
          <a:p>
            <a:pPr marL="0" indent="0">
              <a:lnSpc>
                <a:spcPct val="100000"/>
              </a:lnSpc>
              <a:spcBef>
                <a:spcPts val="600"/>
              </a:spcBef>
              <a:spcAft>
                <a:spcPts val="600"/>
              </a:spcAft>
              <a:buClr>
                <a:srgbClr val="FE612A"/>
              </a:buClr>
              <a:buSzPct val="80000"/>
              <a:buNone/>
            </a:pPr>
            <a:r>
              <a:rPr lang="en-GB" sz="2000" dirty="0"/>
              <a:t>a. A first seizure clinic appointment either in person or virtual, within two weeks of a patient having their first seizure*</a:t>
            </a:r>
          </a:p>
          <a:p>
            <a:pPr marL="0" indent="0">
              <a:lnSpc>
                <a:spcPct val="100000"/>
              </a:lnSpc>
              <a:spcBef>
                <a:spcPts val="600"/>
              </a:spcBef>
              <a:spcAft>
                <a:spcPts val="600"/>
              </a:spcAft>
              <a:buClr>
                <a:srgbClr val="FE612A"/>
              </a:buClr>
              <a:buSzPct val="80000"/>
              <a:buNone/>
            </a:pPr>
            <a:r>
              <a:rPr lang="en-GB" sz="2000" dirty="0"/>
              <a:t>b. Any investigations booked and reviewed by the patient’s usual epilepsy team or neurology service and results sent to the GP (see also recommendations 3 and 14)</a:t>
            </a:r>
          </a:p>
          <a:p>
            <a:pPr marL="0" indent="0">
              <a:lnSpc>
                <a:spcPct val="100000"/>
              </a:lnSpc>
              <a:spcBef>
                <a:spcPts val="600"/>
              </a:spcBef>
              <a:spcAft>
                <a:spcPts val="600"/>
              </a:spcAft>
              <a:buClr>
                <a:srgbClr val="FE612A"/>
              </a:buClr>
              <a:buSzPct val="80000"/>
              <a:buNone/>
            </a:pPr>
            <a:r>
              <a:rPr lang="en-GB" sz="2000" dirty="0"/>
              <a:t>c. Information for patients and their family or carers with details about local advice services and what action to take if a further seizure occurs (USEFUL LINKS)</a:t>
            </a:r>
          </a:p>
          <a:p>
            <a:pPr marL="0" indent="0">
              <a:lnSpc>
                <a:spcPct val="100000"/>
              </a:lnSpc>
              <a:spcBef>
                <a:spcPts val="600"/>
              </a:spcBef>
              <a:spcAft>
                <a:spcPts val="600"/>
              </a:spcAft>
              <a:buClr>
                <a:srgbClr val="FE612A"/>
              </a:buClr>
              <a:buSzPct val="80000"/>
              <a:buNone/>
            </a:pPr>
            <a:r>
              <a:rPr lang="en-GB" sz="2000" i="1" dirty="0"/>
              <a:t>*This aligns with NICE guideline NG217: Epilepsies in children, young people and adults (2022)</a:t>
            </a:r>
          </a:p>
          <a:p>
            <a:pPr marL="0" indent="0">
              <a:lnSpc>
                <a:spcPct val="100000"/>
              </a:lnSpc>
              <a:spcBef>
                <a:spcPts val="600"/>
              </a:spcBef>
              <a:spcAft>
                <a:spcPts val="600"/>
              </a:spcAft>
              <a:buClr>
                <a:srgbClr val="FE612A"/>
              </a:buClr>
              <a:buSzPct val="80000"/>
              <a:buNone/>
            </a:pPr>
            <a:r>
              <a:rPr lang="en-GB" sz="2000" b="1" i="1" dirty="0"/>
              <a:t>Target audience: </a:t>
            </a:r>
            <a:r>
              <a:rPr lang="en-GB" sz="2000" i="1" dirty="0"/>
              <a:t>Epilepsy specialist nurses, consultant neurologists, physicians with an interest in epilepsy, specialist registrar in neurology, emergency medicine, acute medicine and third sector organisations who can provide ongoing support and guidance</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13</a:t>
            </a:r>
          </a:p>
        </p:txBody>
      </p:sp>
    </p:spTree>
    <p:extLst>
      <p:ext uri="{BB962C8B-B14F-4D97-AF65-F5344CB8AC3E}">
        <p14:creationId xmlns:p14="http://schemas.microsoft.com/office/powerpoint/2010/main" val="779507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906780"/>
            <a:ext cx="8743950" cy="5084344"/>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sz="2000" dirty="0"/>
              <a:t>Include the following in discharge letters to the patient and their usual epilepsy clinical team and/or GP for patients who have presented to hospital with a seizure:</a:t>
            </a:r>
          </a:p>
          <a:p>
            <a:pPr marL="0" indent="0">
              <a:lnSpc>
                <a:spcPct val="100000"/>
              </a:lnSpc>
              <a:spcBef>
                <a:spcPts val="600"/>
              </a:spcBef>
              <a:spcAft>
                <a:spcPts val="600"/>
              </a:spcAft>
              <a:buClr>
                <a:srgbClr val="FE612A"/>
              </a:buClr>
              <a:buSzPct val="80000"/>
              <a:buNone/>
            </a:pPr>
            <a:r>
              <a:rPr lang="en-GB" sz="2000" dirty="0"/>
              <a:t>a. Diagnosis</a:t>
            </a:r>
          </a:p>
          <a:p>
            <a:pPr marL="0" indent="0">
              <a:lnSpc>
                <a:spcPct val="100000"/>
              </a:lnSpc>
              <a:spcBef>
                <a:spcPts val="600"/>
              </a:spcBef>
              <a:spcAft>
                <a:spcPts val="600"/>
              </a:spcAft>
              <a:buClr>
                <a:srgbClr val="FE612A"/>
              </a:buClr>
              <a:buSzPct val="80000"/>
              <a:buNone/>
            </a:pPr>
            <a:r>
              <a:rPr lang="en-GB" sz="2000" dirty="0"/>
              <a:t>b. Medication</a:t>
            </a:r>
          </a:p>
          <a:p>
            <a:pPr marL="0" indent="0">
              <a:lnSpc>
                <a:spcPct val="100000"/>
              </a:lnSpc>
              <a:spcBef>
                <a:spcPts val="600"/>
              </a:spcBef>
              <a:spcAft>
                <a:spcPts val="600"/>
              </a:spcAft>
              <a:buClr>
                <a:srgbClr val="FE612A"/>
              </a:buClr>
              <a:buSzPct val="80000"/>
              <a:buNone/>
            </a:pPr>
            <a:r>
              <a:rPr lang="en-GB" sz="2000" dirty="0"/>
              <a:t>c. Cause of the seizure</a:t>
            </a:r>
          </a:p>
          <a:p>
            <a:pPr marL="0" indent="0">
              <a:lnSpc>
                <a:spcPct val="100000"/>
              </a:lnSpc>
              <a:spcBef>
                <a:spcPts val="600"/>
              </a:spcBef>
              <a:spcAft>
                <a:spcPts val="600"/>
              </a:spcAft>
              <a:buClr>
                <a:srgbClr val="FE612A"/>
              </a:buClr>
              <a:buSzPct val="80000"/>
              <a:buNone/>
            </a:pPr>
            <a:r>
              <a:rPr lang="en-GB" sz="2000" dirty="0"/>
              <a:t>d. Risks associated with recurrent seizures</a:t>
            </a:r>
          </a:p>
          <a:p>
            <a:pPr marL="0" indent="0">
              <a:lnSpc>
                <a:spcPct val="100000"/>
              </a:lnSpc>
              <a:spcBef>
                <a:spcPts val="600"/>
              </a:spcBef>
              <a:spcAft>
                <a:spcPts val="600"/>
              </a:spcAft>
              <a:buClr>
                <a:srgbClr val="FE612A"/>
              </a:buClr>
              <a:buSzPct val="80000"/>
              <a:buNone/>
            </a:pPr>
            <a:r>
              <a:rPr lang="en-GB" sz="2000" dirty="0"/>
              <a:t>e. Specific safety advice given to the patient and their family or carers</a:t>
            </a:r>
          </a:p>
          <a:p>
            <a:pPr marL="0" indent="0">
              <a:lnSpc>
                <a:spcPct val="100000"/>
              </a:lnSpc>
              <a:spcBef>
                <a:spcPts val="600"/>
              </a:spcBef>
              <a:spcAft>
                <a:spcPts val="600"/>
              </a:spcAft>
              <a:buClr>
                <a:srgbClr val="FE612A"/>
              </a:buClr>
              <a:buSzPct val="80000"/>
              <a:buNone/>
            </a:pPr>
            <a:r>
              <a:rPr lang="en-GB" sz="2000" dirty="0"/>
              <a:t>f. Follow-up arrangements in place (see also recommendations 3, 11, 12 and 13)</a:t>
            </a:r>
          </a:p>
          <a:p>
            <a:pPr marL="0" indent="0">
              <a:lnSpc>
                <a:spcPct val="100000"/>
              </a:lnSpc>
              <a:spcBef>
                <a:spcPts val="600"/>
              </a:spcBef>
              <a:spcAft>
                <a:spcPts val="600"/>
              </a:spcAft>
              <a:buClr>
                <a:srgbClr val="FE612A"/>
              </a:buClr>
              <a:buSzPct val="80000"/>
              <a:buNone/>
            </a:pPr>
            <a:r>
              <a:rPr lang="en-GB" sz="2000" dirty="0"/>
              <a:t>Target audience: Consultant neurologists, physicians with an interest in epilepsy, specialist registrars in neurology, epilepsy specialist nurses, emergency medicine and acute medicine</a:t>
            </a:r>
            <a:endParaRPr lang="en-GB" sz="2000" i="1"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14</a:t>
            </a:r>
          </a:p>
        </p:txBody>
      </p:sp>
    </p:spTree>
    <p:extLst>
      <p:ext uri="{BB962C8B-B14F-4D97-AF65-F5344CB8AC3E}">
        <p14:creationId xmlns:p14="http://schemas.microsoft.com/office/powerpoint/2010/main" val="3734544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813361"/>
            <a:ext cx="7886700" cy="1325563"/>
          </a:xfrm>
          <a:solidFill>
            <a:srgbClr val="FE612A"/>
          </a:solidFill>
        </p:spPr>
        <p:txBody>
          <a:bodyPr/>
          <a:lstStyle/>
          <a:p>
            <a:pPr algn="ctr"/>
            <a:r>
              <a:rPr lang="en-US" b="1" dirty="0">
                <a:solidFill>
                  <a:schemeClr val="bg1"/>
                </a:solidFill>
              </a:rPr>
              <a:t>Disordered Activity?</a:t>
            </a:r>
            <a:endParaRPr lang="en-GB" b="1" dirty="0">
              <a:solidFill>
                <a:schemeClr val="bg1"/>
              </a:solidFill>
            </a:endParaRPr>
          </a:p>
        </p:txBody>
      </p:sp>
      <p:sp>
        <p:nvSpPr>
          <p:cNvPr id="3" name="Content Placeholder 2"/>
          <p:cNvSpPr>
            <a:spLocks noGrp="1"/>
          </p:cNvSpPr>
          <p:nvPr>
            <p:ph idx="1"/>
          </p:nvPr>
        </p:nvSpPr>
        <p:spPr>
          <a:xfrm>
            <a:off x="628650" y="2635624"/>
            <a:ext cx="7886700" cy="2259106"/>
          </a:xfrm>
        </p:spPr>
        <p:txBody>
          <a:bodyPr>
            <a:normAutofit/>
          </a:bodyPr>
          <a:lstStyle/>
          <a:p>
            <a:pPr marL="0" indent="0" algn="ctr">
              <a:buNone/>
            </a:pPr>
            <a:r>
              <a:rPr lang="en-GB" sz="3200" dirty="0"/>
              <a:t>Full report, summary and implementation tools can be found at</a:t>
            </a:r>
          </a:p>
          <a:p>
            <a:pPr marL="0" indent="0" algn="ctr">
              <a:buNone/>
            </a:pPr>
            <a:r>
              <a:rPr lang="en-GB" sz="3200" dirty="0"/>
              <a:t>www.ncepod.org.uk/2022epilepsy.html</a:t>
            </a:r>
          </a:p>
        </p:txBody>
      </p:sp>
    </p:spTree>
    <p:extLst>
      <p:ext uri="{BB962C8B-B14F-4D97-AF65-F5344CB8AC3E}">
        <p14:creationId xmlns:p14="http://schemas.microsoft.com/office/powerpoint/2010/main" val="120753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28700"/>
            <a:ext cx="7886700" cy="4786313"/>
          </a:xfrm>
        </p:spPr>
        <p:txBody>
          <a:bodyPr>
            <a:normAutofit fontScale="77500" lnSpcReduction="20000"/>
          </a:bodyPr>
          <a:lstStyle/>
          <a:p>
            <a:pPr marL="0" indent="0">
              <a:lnSpc>
                <a:spcPct val="150000"/>
              </a:lnSpc>
              <a:buNone/>
            </a:pPr>
            <a:r>
              <a:rPr lang="en-GB" dirty="0"/>
              <a:t>All patients aged 18 or over who presented to hospital following a seizure between 1st January 2020 and 31</a:t>
            </a:r>
            <a:r>
              <a:rPr lang="en-GB" baseline="30000" dirty="0"/>
              <a:t>st</a:t>
            </a:r>
            <a:r>
              <a:rPr lang="en-GB" dirty="0"/>
              <a:t> December 2020 and who had a pre-existing epilepsy disorder or were subsequently diagnosed with epilepsy. Patients discharged from the emergency department and those admitted to hospital were included.  </a:t>
            </a:r>
            <a:endParaRPr lang="en-US" dirty="0"/>
          </a:p>
          <a:p>
            <a:pPr>
              <a:lnSpc>
                <a:spcPct val="150000"/>
              </a:lnSpc>
            </a:pPr>
            <a:r>
              <a:rPr lang="en-US" dirty="0"/>
              <a:t>Exclusions </a:t>
            </a:r>
          </a:p>
          <a:p>
            <a:pPr marL="457200" lvl="1" indent="0">
              <a:lnSpc>
                <a:spcPct val="150000"/>
              </a:lnSpc>
              <a:buNone/>
            </a:pPr>
            <a:r>
              <a:rPr lang="en-GB" dirty="0"/>
              <a:t>• Patients with dissociative seizure disorders and acute symptomatic seizures.</a:t>
            </a:r>
          </a:p>
          <a:p>
            <a:pPr marL="457200" lvl="1" indent="0">
              <a:lnSpc>
                <a:spcPct val="150000"/>
              </a:lnSpc>
              <a:buNone/>
            </a:pPr>
            <a:r>
              <a:rPr lang="en-GB" dirty="0"/>
              <a:t>• First seizure/undiagnosed patients who were not subsequently diagnosed with epilepsy.</a:t>
            </a:r>
          </a:p>
          <a:p>
            <a:endParaRPr lang="en-US"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Study population </a:t>
            </a:r>
          </a:p>
        </p:txBody>
      </p:sp>
    </p:spTree>
    <p:extLst>
      <p:ext uri="{BB962C8B-B14F-4D97-AF65-F5344CB8AC3E}">
        <p14:creationId xmlns:p14="http://schemas.microsoft.com/office/powerpoint/2010/main" val="237083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Study sample</a:t>
            </a:r>
          </a:p>
        </p:txBody>
      </p:sp>
      <p:pic>
        <p:nvPicPr>
          <p:cNvPr id="11" name="Picture 10">
            <a:extLst>
              <a:ext uri="{FF2B5EF4-FFF2-40B4-BE49-F238E27FC236}">
                <a16:creationId xmlns:a16="http://schemas.microsoft.com/office/drawing/2014/main" id="{890DD5D0-AED0-8F66-3D1B-EB0FE1804578}"/>
              </a:ext>
            </a:extLst>
          </p:cNvPr>
          <p:cNvPicPr>
            <a:picLocks noChangeAspect="1"/>
          </p:cNvPicPr>
          <p:nvPr/>
        </p:nvPicPr>
        <p:blipFill>
          <a:blip r:embed="rId3"/>
          <a:stretch>
            <a:fillRect/>
          </a:stretch>
        </p:blipFill>
        <p:spPr>
          <a:xfrm>
            <a:off x="725457" y="1059238"/>
            <a:ext cx="6852979" cy="5401720"/>
          </a:xfrm>
          <a:prstGeom prst="rect">
            <a:avLst/>
          </a:prstGeom>
        </p:spPr>
      </p:pic>
    </p:spTree>
    <p:extLst>
      <p:ext uri="{BB962C8B-B14F-4D97-AF65-F5344CB8AC3E}">
        <p14:creationId xmlns:p14="http://schemas.microsoft.com/office/powerpoint/2010/main" val="170822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Overall assessment of care</a:t>
            </a:r>
          </a:p>
        </p:txBody>
      </p:sp>
      <p:pic>
        <p:nvPicPr>
          <p:cNvPr id="3" name="Picture 2">
            <a:extLst>
              <a:ext uri="{FF2B5EF4-FFF2-40B4-BE49-F238E27FC236}">
                <a16:creationId xmlns:a16="http://schemas.microsoft.com/office/drawing/2014/main" id="{A329C162-3905-0C3F-6C01-6BF1C9B96825}"/>
              </a:ext>
            </a:extLst>
          </p:cNvPr>
          <p:cNvPicPr>
            <a:picLocks noChangeAspect="1"/>
          </p:cNvPicPr>
          <p:nvPr/>
        </p:nvPicPr>
        <p:blipFill>
          <a:blip r:embed="rId3"/>
          <a:stretch>
            <a:fillRect/>
          </a:stretch>
        </p:blipFill>
        <p:spPr>
          <a:xfrm>
            <a:off x="736674" y="1515984"/>
            <a:ext cx="7668357" cy="3871598"/>
          </a:xfrm>
          <a:prstGeom prst="rect">
            <a:avLst/>
          </a:prstGeom>
        </p:spPr>
      </p:pic>
    </p:spTree>
    <p:extLst>
      <p:ext uri="{BB962C8B-B14F-4D97-AF65-F5344CB8AC3E}">
        <p14:creationId xmlns:p14="http://schemas.microsoft.com/office/powerpoint/2010/main" val="183944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4351338"/>
          </a:xfrm>
        </p:spPr>
        <p:txBody>
          <a:bodyPr>
            <a:normAutofit/>
          </a:bodyPr>
          <a:lstStyle/>
          <a:p>
            <a:pPr marL="0" indent="0">
              <a:lnSpc>
                <a:spcPct val="150000"/>
              </a:lnSpc>
              <a:buNone/>
            </a:pPr>
            <a:r>
              <a:rPr lang="en-GB" sz="2400" b="1" i="1" dirty="0"/>
              <a:t>Alert a patient’s usual epilepsy team, wherever based , when a patient presents with seizure</a:t>
            </a:r>
          </a:p>
          <a:p>
            <a:pPr marL="0" indent="0">
              <a:lnSpc>
                <a:spcPct val="150000"/>
              </a:lnSpc>
              <a:buNone/>
            </a:pPr>
            <a:r>
              <a:rPr lang="en-GB" sz="2400" dirty="0"/>
              <a:t>This provides an opportunity to discuss the patient’s needs and undertake an inpatient review if appropriate</a:t>
            </a:r>
            <a:endParaRPr lang="en-US"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messages (1)</a:t>
            </a:r>
          </a:p>
        </p:txBody>
      </p:sp>
    </p:spTree>
    <p:extLst>
      <p:ext uri="{BB962C8B-B14F-4D97-AF65-F5344CB8AC3E}">
        <p14:creationId xmlns:p14="http://schemas.microsoft.com/office/powerpoint/2010/main" val="341749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5281076"/>
          </a:xfrm>
        </p:spPr>
        <p:txBody>
          <a:bodyPr>
            <a:noAutofit/>
          </a:bodyPr>
          <a:lstStyle/>
          <a:p>
            <a:pPr marL="0" indent="0">
              <a:lnSpc>
                <a:spcPct val="150000"/>
              </a:lnSpc>
              <a:buNone/>
            </a:pPr>
            <a:r>
              <a:rPr lang="en-GB" sz="2400" b="1" i="1" dirty="0"/>
              <a:t>Document anti-seizure medications and action a clear plan for any investigations needed</a:t>
            </a:r>
          </a:p>
          <a:p>
            <a:pPr marL="0" indent="0">
              <a:lnSpc>
                <a:spcPct val="150000"/>
              </a:lnSpc>
              <a:buNone/>
            </a:pPr>
            <a:r>
              <a:rPr lang="en-GB" sz="2400" dirty="0"/>
              <a:t>This ensures the information is clear in the notes, acted upon and flows through to discharge and follow-up.</a:t>
            </a:r>
            <a:endParaRPr lang="en-US"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messages (2)</a:t>
            </a:r>
          </a:p>
        </p:txBody>
      </p:sp>
    </p:spTree>
    <p:extLst>
      <p:ext uri="{BB962C8B-B14F-4D97-AF65-F5344CB8AC3E}">
        <p14:creationId xmlns:p14="http://schemas.microsoft.com/office/powerpoint/2010/main" val="3732519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4351338"/>
          </a:xfrm>
        </p:spPr>
        <p:txBody>
          <a:bodyPr>
            <a:normAutofit/>
          </a:bodyPr>
          <a:lstStyle/>
          <a:p>
            <a:pPr marL="0" indent="0">
              <a:lnSpc>
                <a:spcPct val="150000"/>
              </a:lnSpc>
              <a:buNone/>
            </a:pPr>
            <a:r>
              <a:rPr lang="en-GB" sz="2400" b="1" i="1" dirty="0"/>
              <a:t>Make neurology advice available when needed for patients presenting with seizure</a:t>
            </a:r>
          </a:p>
          <a:p>
            <a:pPr marL="0" indent="0">
              <a:lnSpc>
                <a:spcPct val="150000"/>
              </a:lnSpc>
              <a:buNone/>
            </a:pPr>
            <a:r>
              <a:rPr lang="en-GB" sz="2400" dirty="0"/>
              <a:t>This supports the admitting team and therefore the patient, when seizures are hard to control.</a:t>
            </a:r>
            <a:endParaRPr lang="en-US"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messages (3)</a:t>
            </a:r>
          </a:p>
        </p:txBody>
      </p:sp>
    </p:spTree>
    <p:extLst>
      <p:ext uri="{BB962C8B-B14F-4D97-AF65-F5344CB8AC3E}">
        <p14:creationId xmlns:p14="http://schemas.microsoft.com/office/powerpoint/2010/main" val="4106314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51255"/>
            <a:ext cx="7886700" cy="4351338"/>
          </a:xfrm>
        </p:spPr>
        <p:txBody>
          <a:bodyPr>
            <a:normAutofit/>
          </a:bodyPr>
          <a:lstStyle/>
          <a:p>
            <a:pPr marL="0" indent="0">
              <a:lnSpc>
                <a:spcPct val="150000"/>
              </a:lnSpc>
              <a:buNone/>
            </a:pPr>
            <a:r>
              <a:rPr lang="en-GB" sz="2400" b="1" i="1" dirty="0"/>
              <a:t>Explain the risks associated with seizures and epilepsy to patients and their family/carers</a:t>
            </a:r>
          </a:p>
          <a:p>
            <a:pPr marL="0" indent="0">
              <a:lnSpc>
                <a:spcPct val="150000"/>
              </a:lnSpc>
              <a:buNone/>
            </a:pPr>
            <a:r>
              <a:rPr lang="en-GB" sz="2400" dirty="0"/>
              <a:t>Gently making people aware of the risks associated with seizures will help keep them safe.</a:t>
            </a:r>
          </a:p>
          <a:p>
            <a:pPr marL="0" indent="0">
              <a:buNone/>
            </a:pPr>
            <a:endParaRPr lang="en-US" sz="2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messages (4)</a:t>
            </a:r>
          </a:p>
        </p:txBody>
      </p:sp>
    </p:spTree>
    <p:extLst>
      <p:ext uri="{BB962C8B-B14F-4D97-AF65-F5344CB8AC3E}">
        <p14:creationId xmlns:p14="http://schemas.microsoft.com/office/powerpoint/2010/main" val="21634908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ncipal recs slides template" id="{CB8BDE20-EA9F-48C0-BCF7-295D17BAEA15}" vid="{7620A22F-C2F8-4A2E-89E9-8650385E8B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recs slides template</Template>
  <TotalTime>1056</TotalTime>
  <Words>1843</Words>
  <Application>Microsoft Office PowerPoint</Application>
  <PresentationFormat>On-screen Show (4:3)</PresentationFormat>
  <Paragraphs>143</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              Disordered Activity A review of the quality of epilepsy care provided to adult patients presenting to hospital with a seizure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Disordered 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 the score  A review of the quality of care provided to patients aged over 16 years with a new diagnosis of pulmonary embolism.</dc:title>
  <dc:creator>D'Marieanne Koomson</dc:creator>
  <cp:lastModifiedBy>Neil Smith</cp:lastModifiedBy>
  <cp:revision>57</cp:revision>
  <cp:lastPrinted>2018-08-13T16:26:21Z</cp:lastPrinted>
  <dcterms:created xsi:type="dcterms:W3CDTF">2019-09-26T15:44:55Z</dcterms:created>
  <dcterms:modified xsi:type="dcterms:W3CDTF">2022-12-07T13:30:36Z</dcterms:modified>
</cp:coreProperties>
</file>